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9" r:id="rId3"/>
    <p:sldId id="283" r:id="rId4"/>
    <p:sldId id="297" r:id="rId5"/>
    <p:sldId id="300" r:id="rId6"/>
    <p:sldId id="302" r:id="rId7"/>
    <p:sldId id="304" r:id="rId8"/>
    <p:sldId id="296" r:id="rId9"/>
    <p:sldId id="278" r:id="rId10"/>
    <p:sldId id="279" r:id="rId11"/>
    <p:sldId id="280" r:id="rId12"/>
    <p:sldId id="306" r:id="rId13"/>
  </p:sldIdLst>
  <p:sldSz cx="9144000" cy="6858000" type="screen4x3"/>
  <p:notesSz cx="6808788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ony Wilson" initials="TW" lastIdx="5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A3"/>
    <a:srgbClr val="0035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44165" autoAdjust="0"/>
  </p:normalViewPr>
  <p:slideViewPr>
    <p:cSldViewPr>
      <p:cViewPr>
        <p:scale>
          <a:sx n="55" d="100"/>
          <a:sy n="55" d="100"/>
        </p:scale>
        <p:origin x="-1950" y="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conno\Downloads\ALLPROVIDERS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../embeddings/oleObject1.bin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\\pgp-server\PGP%20Data\PGP%20Files\Step-up\Customer%20Data\Jul-Sep%2016\ALLPROVIDERS%20-%20FINA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3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GB" dirty="0"/>
              <a:t>Proportion</a:t>
            </a:r>
            <a:r>
              <a:rPr lang="en-GB" baseline="0" dirty="0"/>
              <a:t> of participants taking part in each activity type</a:t>
            </a:r>
            <a:endParaRPr lang="en-GB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EE7E3B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4D4D4D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DD4C-4D78-81D2-2F0F2A1F17D5}"/>
              </c:ext>
            </c:extLst>
          </c:dPt>
          <c:dPt>
            <c:idx val="3"/>
            <c:invertIfNegative val="0"/>
            <c:bubble3D val="0"/>
            <c:spPr>
              <a:solidFill>
                <a:srgbClr val="4D4D4D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D4C-4D78-81D2-2F0F2A1F17D5}"/>
              </c:ext>
            </c:extLst>
          </c:dPt>
          <c:dPt>
            <c:idx val="5"/>
            <c:invertIfNegative val="0"/>
            <c:bubble3D val="0"/>
            <c:spPr>
              <a:solidFill>
                <a:srgbClr val="4D4D4D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DD4C-4D78-81D2-2F0F2A1F17D5}"/>
              </c:ext>
            </c:extLst>
          </c:dPt>
          <c:dPt>
            <c:idx val="7"/>
            <c:invertIfNegative val="0"/>
            <c:bubble3D val="0"/>
            <c:spPr>
              <a:solidFill>
                <a:srgbClr val="4D4D4D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D4C-4D78-81D2-2F0F2A1F17D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[ALLPROVIDERS.xlsx]Activities!$K$59:$K$67</c:f>
              <c:strCache>
                <c:ptCount val="9"/>
                <c:pt idx="0">
                  <c:v>1:1 Support</c:v>
                </c:pt>
                <c:pt idx="1">
                  <c:v>Group Support </c:v>
                </c:pt>
                <c:pt idx="2">
                  <c:v>Online Support</c:v>
                </c:pt>
                <c:pt idx="3">
                  <c:v>Employability Support</c:v>
                </c:pt>
                <c:pt idx="4">
                  <c:v>Training</c:v>
                </c:pt>
                <c:pt idx="5">
                  <c:v>Mentoring</c:v>
                </c:pt>
                <c:pt idx="6">
                  <c:v>Work Experience</c:v>
                </c:pt>
                <c:pt idx="7">
                  <c:v>External Referral</c:v>
                </c:pt>
                <c:pt idx="8">
                  <c:v>Job Matching &amp; Brokerage</c:v>
                </c:pt>
              </c:strCache>
            </c:strRef>
          </c:cat>
          <c:val>
            <c:numRef>
              <c:f>[ALLPROVIDERS.xlsx]Activities!$L$59:$L$67</c:f>
              <c:numCache>
                <c:formatCode>0.0%</c:formatCode>
                <c:ptCount val="9"/>
                <c:pt idx="0">
                  <c:v>0.98606271777003485</c:v>
                </c:pt>
                <c:pt idx="1">
                  <c:v>0.43902439024390244</c:v>
                </c:pt>
                <c:pt idx="2">
                  <c:v>0.9616724738675958</c:v>
                </c:pt>
                <c:pt idx="3">
                  <c:v>0.69686411149825789</c:v>
                </c:pt>
                <c:pt idx="4">
                  <c:v>0.3240418118466899</c:v>
                </c:pt>
                <c:pt idx="5">
                  <c:v>0.15331010452961671</c:v>
                </c:pt>
                <c:pt idx="6">
                  <c:v>5.5749128919860627E-2</c:v>
                </c:pt>
                <c:pt idx="7">
                  <c:v>0.2857142857142857</c:v>
                </c:pt>
                <c:pt idx="8">
                  <c:v>0.54006968641114983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D4C-4D78-81D2-2F0F2A1F17D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83714048"/>
        <c:axId val="43159552"/>
      </c:barChart>
      <c:catAx>
        <c:axId val="837140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43159552"/>
        <c:crosses val="autoZero"/>
        <c:auto val="1"/>
        <c:lblAlgn val="ctr"/>
        <c:lblOffset val="100"/>
        <c:noMultiLvlLbl val="0"/>
      </c:catAx>
      <c:valAx>
        <c:axId val="43159552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83714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[ALLPROVIDERS.xlsx]Outcomes!PivotTable3</c:name>
    <c:fmtId val="-1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2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GB"/>
              <a:t>Types of Outcomes Achieved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Outcomes!$B$49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EE7E3B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4D4D4D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97BA-4C51-B709-B3FF60BFF926}"/>
              </c:ext>
            </c:extLst>
          </c:dPt>
          <c:dPt>
            <c:idx val="2"/>
            <c:invertIfNegative val="0"/>
            <c:bubble3D val="0"/>
            <c:spPr>
              <a:solidFill>
                <a:srgbClr val="4D4D4D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7BA-4C51-B709-B3FF60BFF926}"/>
              </c:ext>
            </c:extLst>
          </c:dPt>
          <c:dPt>
            <c:idx val="4"/>
            <c:invertIfNegative val="0"/>
            <c:bubble3D val="0"/>
            <c:spPr>
              <a:solidFill>
                <a:srgbClr val="4D4D4D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97BA-4C51-B709-B3FF60BFF92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Outcomes!$A$50:$A$56</c:f>
              <c:strCache>
                <c:ptCount val="6"/>
                <c:pt idx="0">
                  <c:v>Additional job</c:v>
                </c:pt>
                <c:pt idx="1">
                  <c:v>Improved contract or terms</c:v>
                </c:pt>
                <c:pt idx="2">
                  <c:v>Improved working hours</c:v>
                </c:pt>
                <c:pt idx="3">
                  <c:v>New job</c:v>
                </c:pt>
                <c:pt idx="4">
                  <c:v>New qualification</c:v>
                </c:pt>
                <c:pt idx="5">
                  <c:v>Promotion or increased responsibilities</c:v>
                </c:pt>
              </c:strCache>
            </c:strRef>
          </c:cat>
          <c:val>
            <c:numRef>
              <c:f>Outcomes!$B$50:$B$56</c:f>
              <c:numCache>
                <c:formatCode>General</c:formatCode>
                <c:ptCount val="6"/>
                <c:pt idx="0">
                  <c:v>20</c:v>
                </c:pt>
                <c:pt idx="1">
                  <c:v>8</c:v>
                </c:pt>
                <c:pt idx="2">
                  <c:v>5</c:v>
                </c:pt>
                <c:pt idx="3">
                  <c:v>44</c:v>
                </c:pt>
                <c:pt idx="4">
                  <c:v>25</c:v>
                </c:pt>
                <c:pt idx="5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542-4D81-8555-8398607796E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34432640"/>
        <c:axId val="134457216"/>
      </c:barChart>
      <c:catAx>
        <c:axId val="1344326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34457216"/>
        <c:crosses val="autoZero"/>
        <c:auto val="1"/>
        <c:lblAlgn val="ctr"/>
        <c:lblOffset val="100"/>
        <c:noMultiLvlLbl val="0"/>
      </c:catAx>
      <c:valAx>
        <c:axId val="1344572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344326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  <c:extLst xmlns:c16r2="http://schemas.microsoft.com/office/drawing/2015/06/chart"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Percentage Change in Gross Hourly</a:t>
            </a:r>
            <a:r>
              <a:rPr lang="en-GB" baseline="0"/>
              <a:t> Wage By Outcome</a:t>
            </a:r>
            <a:endParaRPr lang="en-GB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'OUTCOMES 31.10'!$C$186</c:f>
              <c:strCache>
                <c:ptCount val="1"/>
                <c:pt idx="0">
                  <c:v>New Job</c:v>
                </c:pt>
              </c:strCache>
            </c:strRef>
          </c:tx>
          <c:spPr>
            <a:solidFill>
              <a:srgbClr val="EE7E3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'OUTCOMES 31.10'!$B$187:$B$200</c:f>
              <c:strCache>
                <c:ptCount val="14"/>
                <c:pt idx="0">
                  <c:v>-21% to -30%</c:v>
                </c:pt>
                <c:pt idx="1">
                  <c:v>-11% to -20%</c:v>
                </c:pt>
                <c:pt idx="2">
                  <c:v>-1% to -10%</c:v>
                </c:pt>
                <c:pt idx="3">
                  <c:v>0%</c:v>
                </c:pt>
                <c:pt idx="4">
                  <c:v>1%  to 10%</c:v>
                </c:pt>
                <c:pt idx="5">
                  <c:v>11% to 20%</c:v>
                </c:pt>
                <c:pt idx="6">
                  <c:v>21% to 30%</c:v>
                </c:pt>
                <c:pt idx="7">
                  <c:v>31% to 40%</c:v>
                </c:pt>
                <c:pt idx="8">
                  <c:v>41% to 50%</c:v>
                </c:pt>
                <c:pt idx="9">
                  <c:v>51% to 60%</c:v>
                </c:pt>
                <c:pt idx="10">
                  <c:v>71% to 80%</c:v>
                </c:pt>
                <c:pt idx="11">
                  <c:v>91% to 100%</c:v>
                </c:pt>
                <c:pt idx="12">
                  <c:v>101% to 110%</c:v>
                </c:pt>
                <c:pt idx="13">
                  <c:v>No Information</c:v>
                </c:pt>
              </c:strCache>
            </c:strRef>
          </c:cat>
          <c:val>
            <c:numRef>
              <c:f>'OUTCOMES 31.10'!$C$187:$C$200</c:f>
              <c:numCache>
                <c:formatCode>General</c:formatCode>
                <c:ptCount val="14"/>
                <c:pt idx="0">
                  <c:v>1</c:v>
                </c:pt>
                <c:pt idx="1">
                  <c:v>2</c:v>
                </c:pt>
                <c:pt idx="2">
                  <c:v>6</c:v>
                </c:pt>
                <c:pt idx="3">
                  <c:v>2</c:v>
                </c:pt>
                <c:pt idx="4">
                  <c:v>4</c:v>
                </c:pt>
                <c:pt idx="5">
                  <c:v>1</c:v>
                </c:pt>
                <c:pt idx="6">
                  <c:v>2</c:v>
                </c:pt>
                <c:pt idx="7">
                  <c:v>4</c:v>
                </c:pt>
                <c:pt idx="8">
                  <c:v>4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9A0-494B-AA2A-A6DE03C8E2A8}"/>
            </c:ext>
          </c:extLst>
        </c:ser>
        <c:ser>
          <c:idx val="1"/>
          <c:order val="1"/>
          <c:tx>
            <c:strRef>
              <c:f>'OUTCOMES 31.10'!$D$186</c:f>
              <c:strCache>
                <c:ptCount val="1"/>
                <c:pt idx="0">
                  <c:v>Additional Job</c:v>
                </c:pt>
              </c:strCache>
            </c:strRef>
          </c:tx>
          <c:spPr>
            <a:solidFill>
              <a:srgbClr val="4D4D4D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'OUTCOMES 31.10'!$B$187:$B$200</c:f>
              <c:strCache>
                <c:ptCount val="14"/>
                <c:pt idx="0">
                  <c:v>-21% to -30%</c:v>
                </c:pt>
                <c:pt idx="1">
                  <c:v>-11% to -20%</c:v>
                </c:pt>
                <c:pt idx="2">
                  <c:v>-1% to -10%</c:v>
                </c:pt>
                <c:pt idx="3">
                  <c:v>0%</c:v>
                </c:pt>
                <c:pt idx="4">
                  <c:v>1%  to 10%</c:v>
                </c:pt>
                <c:pt idx="5">
                  <c:v>11% to 20%</c:v>
                </c:pt>
                <c:pt idx="6">
                  <c:v>21% to 30%</c:v>
                </c:pt>
                <c:pt idx="7">
                  <c:v>31% to 40%</c:v>
                </c:pt>
                <c:pt idx="8">
                  <c:v>41% to 50%</c:v>
                </c:pt>
                <c:pt idx="9">
                  <c:v>51% to 60%</c:v>
                </c:pt>
                <c:pt idx="10">
                  <c:v>71% to 80%</c:v>
                </c:pt>
                <c:pt idx="11">
                  <c:v>91% to 100%</c:v>
                </c:pt>
                <c:pt idx="12">
                  <c:v>101% to 110%</c:v>
                </c:pt>
                <c:pt idx="13">
                  <c:v>No Information</c:v>
                </c:pt>
              </c:strCache>
            </c:strRef>
          </c:cat>
          <c:val>
            <c:numRef>
              <c:f>'OUTCOMES 31.10'!$D$187:$D$200</c:f>
              <c:numCache>
                <c:formatCode>General</c:formatCode>
                <c:ptCount val="14"/>
                <c:pt idx="1">
                  <c:v>1</c:v>
                </c:pt>
                <c:pt idx="3">
                  <c:v>2</c:v>
                </c:pt>
                <c:pt idx="4">
                  <c:v>2</c:v>
                </c:pt>
                <c:pt idx="5">
                  <c:v>3</c:v>
                </c:pt>
                <c:pt idx="6">
                  <c:v>2</c:v>
                </c:pt>
                <c:pt idx="8">
                  <c:v>1</c:v>
                </c:pt>
                <c:pt idx="13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9A0-494B-AA2A-A6DE03C8E2A8}"/>
            </c:ext>
          </c:extLst>
        </c:ser>
        <c:ser>
          <c:idx val="2"/>
          <c:order val="2"/>
          <c:tx>
            <c:strRef>
              <c:f>'OUTCOMES 31.10'!$E$186</c:f>
              <c:strCache>
                <c:ptCount val="1"/>
                <c:pt idx="0">
                  <c:v>Promotion or Improved T&amp;C's</c:v>
                </c:pt>
              </c:strCache>
            </c:strRef>
          </c:tx>
          <c:spPr>
            <a:solidFill>
              <a:srgbClr val="40C1A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'OUTCOMES 31.10'!$B$187:$B$200</c:f>
              <c:strCache>
                <c:ptCount val="14"/>
                <c:pt idx="0">
                  <c:v>-21% to -30%</c:v>
                </c:pt>
                <c:pt idx="1">
                  <c:v>-11% to -20%</c:v>
                </c:pt>
                <c:pt idx="2">
                  <c:v>-1% to -10%</c:v>
                </c:pt>
                <c:pt idx="3">
                  <c:v>0%</c:v>
                </c:pt>
                <c:pt idx="4">
                  <c:v>1%  to 10%</c:v>
                </c:pt>
                <c:pt idx="5">
                  <c:v>11% to 20%</c:v>
                </c:pt>
                <c:pt idx="6">
                  <c:v>21% to 30%</c:v>
                </c:pt>
                <c:pt idx="7">
                  <c:v>31% to 40%</c:v>
                </c:pt>
                <c:pt idx="8">
                  <c:v>41% to 50%</c:v>
                </c:pt>
                <c:pt idx="9">
                  <c:v>51% to 60%</c:v>
                </c:pt>
                <c:pt idx="10">
                  <c:v>71% to 80%</c:v>
                </c:pt>
                <c:pt idx="11">
                  <c:v>91% to 100%</c:v>
                </c:pt>
                <c:pt idx="12">
                  <c:v>101% to 110%</c:v>
                </c:pt>
                <c:pt idx="13">
                  <c:v>No Information</c:v>
                </c:pt>
              </c:strCache>
            </c:strRef>
          </c:cat>
          <c:val>
            <c:numRef>
              <c:f>'OUTCOMES 31.10'!$E$187:$E$200</c:f>
              <c:numCache>
                <c:formatCode>General</c:formatCode>
                <c:ptCount val="14"/>
                <c:pt idx="3">
                  <c:v>1</c:v>
                </c:pt>
                <c:pt idx="4">
                  <c:v>4</c:v>
                </c:pt>
                <c:pt idx="5">
                  <c:v>5</c:v>
                </c:pt>
                <c:pt idx="6">
                  <c:v>1</c:v>
                </c:pt>
                <c:pt idx="7">
                  <c:v>3</c:v>
                </c:pt>
                <c:pt idx="9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9A0-494B-AA2A-A6DE03C8E2A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84002688"/>
        <c:axId val="84004224"/>
      </c:barChart>
      <c:catAx>
        <c:axId val="84002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004224"/>
        <c:crosses val="autoZero"/>
        <c:auto val="1"/>
        <c:lblAlgn val="ctr"/>
        <c:lblOffset val="100"/>
        <c:noMultiLvlLbl val="0"/>
      </c:catAx>
      <c:valAx>
        <c:axId val="84004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002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58CC2E-EB14-45DA-BDC5-9C0084511671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E178860E-74DF-4F72-BCD7-6E6C3A4CE6E9}" type="pres">
      <dgm:prSet presAssocID="{AB58CC2E-EB14-45DA-BDC5-9C0084511671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D4990376-6804-459A-80E4-7AD7778DAC40}" type="presOf" srcId="{AB58CC2E-EB14-45DA-BDC5-9C0084511671}" destId="{E178860E-74DF-4F72-BCD7-6E6C3A4CE6E9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2BC56B-9CB2-41BD-9041-9B9290D778A3}" type="datetimeFigureOut">
              <a:rPr lang="en-GB" smtClean="0"/>
              <a:t>14/11/2016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1988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79" y="4784835"/>
            <a:ext cx="544703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0475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7" y="9443662"/>
            <a:ext cx="2950475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4D4C45-70E4-4C19-955A-CD1C4DC0C5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109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D4C45-70E4-4C19-955A-CD1C4DC0C51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51294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D4C45-70E4-4C19-955A-CD1C4DC0C510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83083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600"/>
              </a:spcBef>
              <a:buNone/>
            </a:pP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D4C45-70E4-4C19-955A-CD1C4DC0C510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47971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D4C45-70E4-4C19-955A-CD1C4DC0C510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4852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GB" sz="1100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D4C45-70E4-4C19-955A-CD1C4DC0C51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63783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D4C45-70E4-4C19-955A-CD1C4DC0C51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91755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D4C45-70E4-4C19-955A-CD1C4DC0C51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4762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D4C45-70E4-4C19-955A-CD1C4DC0C51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50966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endParaRPr lang="en-GB" sz="1100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D4C45-70E4-4C19-955A-CD1C4DC0C510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3753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endParaRPr lang="en-GB" sz="1100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D4C45-70E4-4C19-955A-CD1C4DC0C510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21771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D4C45-70E4-4C19-955A-CD1C4DC0C510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14375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D4C45-70E4-4C19-955A-CD1C4DC0C510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830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7B901-6FE6-4E09-AFCE-2728F241589F}" type="datetimeFigureOut">
              <a:rPr lang="en-GB" smtClean="0"/>
              <a:pPr/>
              <a:t>14/11/2016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65023-0443-4C71-B939-23B03F54616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7B901-6FE6-4E09-AFCE-2728F241589F}" type="datetimeFigureOut">
              <a:rPr lang="en-GB" smtClean="0"/>
              <a:pPr/>
              <a:t>14/11/2016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65023-0443-4C71-B939-23B03F54616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7B901-6FE6-4E09-AFCE-2728F241589F}" type="datetimeFigureOut">
              <a:rPr lang="en-GB" smtClean="0"/>
              <a:pPr/>
              <a:t>14/11/2016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65023-0443-4C71-B939-23B03F54616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7B901-6FE6-4E09-AFCE-2728F241589F}" type="datetimeFigureOut">
              <a:rPr lang="en-GB" smtClean="0"/>
              <a:pPr/>
              <a:t>14/11/2016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65023-0443-4C71-B939-23B03F54616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7B901-6FE6-4E09-AFCE-2728F241589F}" type="datetimeFigureOut">
              <a:rPr lang="en-GB" smtClean="0"/>
              <a:pPr/>
              <a:t>14/11/2016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65023-0443-4C71-B939-23B03F54616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7B901-6FE6-4E09-AFCE-2728F241589F}" type="datetimeFigureOut">
              <a:rPr lang="en-GB" smtClean="0"/>
              <a:pPr/>
              <a:t>14/11/2016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65023-0443-4C71-B939-23B03F54616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7B901-6FE6-4E09-AFCE-2728F241589F}" type="datetimeFigureOut">
              <a:rPr lang="en-GB" smtClean="0"/>
              <a:pPr/>
              <a:t>14/11/2016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65023-0443-4C71-B939-23B03F54616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7B901-6FE6-4E09-AFCE-2728F241589F}" type="datetimeFigureOut">
              <a:rPr lang="en-GB" smtClean="0"/>
              <a:pPr/>
              <a:t>14/11/2016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65023-0443-4C71-B939-23B03F54616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7B901-6FE6-4E09-AFCE-2728F241589F}" type="datetimeFigureOut">
              <a:rPr lang="en-GB" smtClean="0"/>
              <a:pPr/>
              <a:t>14/11/2016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65023-0443-4C71-B939-23B03F54616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7B901-6FE6-4E09-AFCE-2728F241589F}" type="datetimeFigureOut">
              <a:rPr lang="en-GB" smtClean="0"/>
              <a:pPr/>
              <a:t>14/11/2016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65023-0443-4C71-B939-23B03F54616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7B901-6FE6-4E09-AFCE-2728F241589F}" type="datetimeFigureOut">
              <a:rPr lang="en-GB" smtClean="0"/>
              <a:pPr/>
              <a:t>14/11/2016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65023-0443-4C71-B939-23B03F54616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594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7B901-6FE6-4E09-AFCE-2728F241589F}" type="datetimeFigureOut">
              <a:rPr lang="en-GB" smtClean="0"/>
              <a:pPr/>
              <a:t>14/11/2016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65023-0443-4C71-B939-23B03F54616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796" y="1406534"/>
            <a:ext cx="8060432" cy="2232248"/>
          </a:xfrm>
        </p:spPr>
        <p:txBody>
          <a:bodyPr>
            <a:noAutofit/>
          </a:bodyPr>
          <a:lstStyle/>
          <a:p>
            <a:r>
              <a:rPr lang="en-GB" sz="4800" b="1" dirty="0" smtClean="0">
                <a:solidFill>
                  <a:schemeClr val="bg1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Step-Up Learning Event</a:t>
            </a:r>
            <a:r>
              <a:rPr lang="en-GB" sz="2000" b="1" dirty="0" smtClean="0">
                <a:solidFill>
                  <a:schemeClr val="bg1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/>
            </a:r>
            <a:br>
              <a:rPr lang="en-GB" sz="2000" b="1" dirty="0" smtClean="0">
                <a:solidFill>
                  <a:schemeClr val="bg1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</a:br>
            <a:r>
              <a:rPr lang="en-GB" b="1" dirty="0" smtClean="0">
                <a:solidFill>
                  <a:schemeClr val="bg1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/>
            </a:r>
            <a:br>
              <a:rPr lang="en-GB" b="1" dirty="0" smtClean="0">
                <a:solidFill>
                  <a:schemeClr val="bg1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</a:br>
            <a:r>
              <a:rPr lang="en-GB" sz="3200" b="1" dirty="0" smtClean="0">
                <a:solidFill>
                  <a:schemeClr val="bg1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Evaluation and learning from the first year</a:t>
            </a:r>
            <a:endParaRPr lang="en-GB" sz="3200" b="1" dirty="0">
              <a:solidFill>
                <a:schemeClr val="bg1"/>
              </a:solidFill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</p:txBody>
      </p:sp>
      <p:pic>
        <p:nvPicPr>
          <p:cNvPr id="1026" name="Picture 2" descr="C:\Users\tim.allan\AppData\Local\Microsoft\Windows\Temporary Internet Files\Content.Outlook\EKZ3YZW5\NIACE White 300dpi English.pn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5580112" y="5990843"/>
            <a:ext cx="2912139" cy="462493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539552" y="3609550"/>
            <a:ext cx="799288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GB" sz="2800" baseline="30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November 2016</a:t>
            </a:r>
            <a:endParaRPr lang="en-GB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395536" y="980728"/>
            <a:ext cx="828092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39552" y="5589240"/>
            <a:ext cx="828092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C:\Users\teresa\AppData\Local\Microsoft\Windows\Temporary Internet Files\Content.Outlook\IT3G01N6\logo 3.jpe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15" t="7488" r="18777" b="13602"/>
          <a:stretch/>
        </p:blipFill>
        <p:spPr bwMode="auto">
          <a:xfrm>
            <a:off x="251520" y="5702878"/>
            <a:ext cx="1123323" cy="103842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6653332" cy="540060"/>
          </a:xfrm>
        </p:spPr>
        <p:txBody>
          <a:bodyPr>
            <a:noAutofit/>
          </a:bodyPr>
          <a:lstStyle/>
          <a:p>
            <a:pPr algn="l"/>
            <a:r>
              <a:rPr lang="en-GB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Delivering support</a:t>
            </a:r>
            <a:endParaRPr lang="en-GB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</p:txBody>
      </p:sp>
      <p:pic>
        <p:nvPicPr>
          <p:cNvPr id="1026" name="Picture 2" descr="C:\Users\tim.allan\AppData\Local\Microsoft\Windows\Temporary Internet Files\Content.Outlook\EKZ3YZW5\NIACE White 300dpi English.pn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6700423" y="6200083"/>
            <a:ext cx="2048041" cy="325261"/>
          </a:xfrm>
          <a:prstGeom prst="rect">
            <a:avLst/>
          </a:prstGeom>
          <a:noFill/>
        </p:spPr>
      </p:pic>
      <p:cxnSp>
        <p:nvCxnSpPr>
          <p:cNvPr id="10" name="Straight Connector 9"/>
          <p:cNvCxnSpPr/>
          <p:nvPr/>
        </p:nvCxnSpPr>
        <p:spPr>
          <a:xfrm>
            <a:off x="467544" y="6021288"/>
            <a:ext cx="828092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67544" y="1397809"/>
            <a:ext cx="7848872" cy="4639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Flexible, personalised one-to-one support is key, due to participant availability and diversity in circumstances/goals</a:t>
            </a:r>
          </a:p>
          <a:p>
            <a:pPr lvl="1">
              <a:spcBef>
                <a:spcPts val="300"/>
              </a:spcBef>
            </a:pPr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Combined with:</a:t>
            </a:r>
          </a:p>
          <a:p>
            <a:pPr marL="1028700" lvl="1" indent="-5715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Developing peer support networks or mentoring</a:t>
            </a:r>
          </a:p>
          <a:p>
            <a:pPr marL="1028700" lvl="1" indent="-5715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Work experience and volunteering</a:t>
            </a:r>
          </a:p>
          <a:p>
            <a:pPr marL="1028700" lvl="1" indent="-5715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Online jobs board / text alerts</a:t>
            </a:r>
          </a:p>
          <a:p>
            <a:pPr marL="571500" lvl="0" indent="-5715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Sustaining engagement is crucial, through:</a:t>
            </a:r>
          </a:p>
          <a:p>
            <a:pPr marL="1028700" lvl="1" indent="-5715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Regular, personal contact (</a:t>
            </a:r>
            <a:r>
              <a:rPr lang="en-GB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facebook</a:t>
            </a:r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, what’s app)</a:t>
            </a:r>
          </a:p>
          <a:p>
            <a:pPr marL="1028700" lvl="1" indent="-5715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Creating a plan with clear end goals and milestones</a:t>
            </a:r>
          </a:p>
          <a:p>
            <a:pPr marL="1028700" lvl="1" indent="-5715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Responding to participant needs and feedback</a:t>
            </a:r>
          </a:p>
          <a:p>
            <a:pPr marL="571500" indent="-5715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Key challenges:</a:t>
            </a:r>
          </a:p>
          <a:p>
            <a:pPr marL="1028700" lvl="1" indent="-5715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Flexible 1:1 support is resource intensive</a:t>
            </a:r>
          </a:p>
          <a:p>
            <a:pPr marL="1028700" lvl="1" indent="-5715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Difficulties organising group sessions</a:t>
            </a:r>
          </a:p>
          <a:p>
            <a:pPr marL="1028700" lvl="1" indent="-5715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Challenges in finding appropriate external provision</a:t>
            </a:r>
          </a:p>
          <a:p>
            <a:pPr marL="1028700" lvl="1" indent="-5715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Duration of provision unsuitable to tackle some barriers (e.g. ESOL)</a:t>
            </a:r>
          </a:p>
        </p:txBody>
      </p:sp>
    </p:spTree>
    <p:extLst>
      <p:ext uri="{BB962C8B-B14F-4D97-AF65-F5344CB8AC3E}">
        <p14:creationId xmlns:p14="http://schemas.microsoft.com/office/powerpoint/2010/main" val="78539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6653332" cy="540060"/>
          </a:xfrm>
        </p:spPr>
        <p:txBody>
          <a:bodyPr>
            <a:noAutofit/>
          </a:bodyPr>
          <a:lstStyle/>
          <a:p>
            <a:pPr algn="l"/>
            <a:r>
              <a:rPr lang="en-GB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Achieving outcomes</a:t>
            </a:r>
            <a:endParaRPr lang="en-GB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</p:txBody>
      </p:sp>
      <p:pic>
        <p:nvPicPr>
          <p:cNvPr id="1026" name="Picture 2" descr="C:\Users\tim.allan\AppData\Local\Microsoft\Windows\Temporary Internet Files\Content.Outlook\EKZ3YZW5\NIACE White 300dpi English.pn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6700423" y="6200083"/>
            <a:ext cx="2048041" cy="325261"/>
          </a:xfrm>
          <a:prstGeom prst="rect">
            <a:avLst/>
          </a:prstGeom>
          <a:noFill/>
        </p:spPr>
      </p:pic>
      <p:cxnSp>
        <p:nvCxnSpPr>
          <p:cNvPr id="10" name="Straight Connector 9"/>
          <p:cNvCxnSpPr/>
          <p:nvPr/>
        </p:nvCxnSpPr>
        <p:spPr>
          <a:xfrm>
            <a:off x="467544" y="6021288"/>
            <a:ext cx="828092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47739" y="1599936"/>
            <a:ext cx="7848872" cy="45012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At this stage of the programme, projects have been most successful at achieving soft outcomes:</a:t>
            </a:r>
          </a:p>
          <a:p>
            <a:pPr marL="1028700" lvl="1" indent="-5715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Personal development</a:t>
            </a:r>
            <a:endParaRPr lang="en-GB" sz="1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pPr marL="1028700" lvl="1" indent="-5715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Job search skills</a:t>
            </a:r>
          </a:p>
          <a:p>
            <a:pPr marL="1028700" lvl="1" indent="-5715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Career management</a:t>
            </a:r>
          </a:p>
          <a:p>
            <a:pPr marL="571500" lvl="0" indent="-5715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Of ‘hard’ outcomes, most common is securing a new job, rather than improvements to existing jobs</a:t>
            </a:r>
          </a:p>
          <a:p>
            <a:pPr marL="1028700" lvl="1" indent="-5715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Providers found it difficult to work with employers to improve existing jobs</a:t>
            </a:r>
          </a:p>
          <a:p>
            <a:pPr marL="1028700" lvl="1" indent="-5715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.. Unless employer is engaged from the outset (e.g. Springboard)</a:t>
            </a:r>
          </a:p>
          <a:p>
            <a:pPr marL="571500" lvl="0" indent="-5715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Need an effective strategy to secure (good) job outcomes, e.g.</a:t>
            </a:r>
          </a:p>
          <a:p>
            <a:pPr marL="1028700" lvl="1" indent="-5715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Job brokerage within organisation or working with external broker</a:t>
            </a:r>
          </a:p>
          <a:p>
            <a:pPr marL="1028700" lvl="1" indent="-5715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Partnerships (e.g. Lambeth Working, training providers)</a:t>
            </a:r>
          </a:p>
          <a:p>
            <a:pPr marL="1028700" lvl="1" indent="-5715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Using web-based tools to source jobs</a:t>
            </a:r>
          </a:p>
          <a:p>
            <a:pPr marL="1028700" lvl="1" indent="-5715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Developing individual employer relationships</a:t>
            </a:r>
          </a:p>
        </p:txBody>
      </p:sp>
    </p:spTree>
    <p:extLst>
      <p:ext uri="{BB962C8B-B14F-4D97-AF65-F5344CB8AC3E}">
        <p14:creationId xmlns:p14="http://schemas.microsoft.com/office/powerpoint/2010/main" val="419039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796" y="1406534"/>
            <a:ext cx="8351676" cy="2238490"/>
          </a:xfrm>
        </p:spPr>
        <p:txBody>
          <a:bodyPr>
            <a:noAutofit/>
          </a:bodyPr>
          <a:lstStyle/>
          <a:p>
            <a:r>
              <a:rPr lang="en-GB" sz="4800" b="1" dirty="0" smtClean="0">
                <a:solidFill>
                  <a:schemeClr val="bg1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Questions, comments …</a:t>
            </a:r>
            <a:endParaRPr lang="en-GB" sz="4800" b="1" dirty="0">
              <a:solidFill>
                <a:schemeClr val="bg1"/>
              </a:solidFill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</p:txBody>
      </p:sp>
      <p:pic>
        <p:nvPicPr>
          <p:cNvPr id="1026" name="Picture 2" descr="C:\Users\tim.allan\AppData\Local\Microsoft\Windows\Temporary Internet Files\Content.Outlook\EKZ3YZW5\NIACE White 300dpi English.pn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5580112" y="5990843"/>
            <a:ext cx="2912139" cy="462493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395536" y="980728"/>
            <a:ext cx="828092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39552" y="5589240"/>
            <a:ext cx="828092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9661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6653332" cy="540060"/>
          </a:xfrm>
        </p:spPr>
        <p:txBody>
          <a:bodyPr>
            <a:noAutofit/>
          </a:bodyPr>
          <a:lstStyle/>
          <a:p>
            <a:pPr algn="l"/>
            <a:r>
              <a:rPr lang="en-GB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Step-Up evaluation</a:t>
            </a:r>
            <a:endParaRPr lang="en-GB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</p:txBody>
      </p:sp>
      <p:pic>
        <p:nvPicPr>
          <p:cNvPr id="1026" name="Picture 2" descr="C:\Users\tim.allan\AppData\Local\Microsoft\Windows\Temporary Internet Files\Content.Outlook\EKZ3YZW5\NIACE White 300dpi English.pn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6700423" y="6200083"/>
            <a:ext cx="2048041" cy="325261"/>
          </a:xfrm>
          <a:prstGeom prst="rect">
            <a:avLst/>
          </a:prstGeom>
          <a:noFill/>
        </p:spPr>
      </p:pic>
      <p:cxnSp>
        <p:nvCxnSpPr>
          <p:cNvPr id="10" name="Straight Connector 9"/>
          <p:cNvCxnSpPr/>
          <p:nvPr/>
        </p:nvCxnSpPr>
        <p:spPr>
          <a:xfrm>
            <a:off x="467544" y="6021288"/>
            <a:ext cx="828092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95536" y="1772816"/>
            <a:ext cx="8136904" cy="3600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>
              <a:spcBef>
                <a:spcPts val="2400"/>
              </a:spcBef>
              <a:buFont typeface="Arial" panose="020B0604020202020204" pitchFamily="34" charset="0"/>
              <a:buChar char="•"/>
            </a:pPr>
            <a:endParaRPr lang="en-GB" sz="28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542606048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905518" y="1476368"/>
            <a:ext cx="1767063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Test &amp; learn phase</a:t>
            </a:r>
          </a:p>
          <a:p>
            <a:pPr algn="ctr"/>
            <a:r>
              <a:rPr lang="en-GB" sz="1400" dirty="0" smtClean="0"/>
              <a:t>Oct 15 – Jun 16</a:t>
            </a:r>
            <a:endParaRPr lang="en-GB" sz="1400" dirty="0"/>
          </a:p>
        </p:txBody>
      </p:sp>
      <p:sp>
        <p:nvSpPr>
          <p:cNvPr id="8" name="Rounded Rectangle 7"/>
          <p:cNvSpPr/>
          <p:nvPr/>
        </p:nvSpPr>
        <p:spPr>
          <a:xfrm>
            <a:off x="3067501" y="1493219"/>
            <a:ext cx="1206990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Review</a:t>
            </a:r>
          </a:p>
          <a:p>
            <a:pPr algn="ctr"/>
            <a:r>
              <a:rPr lang="en-GB" sz="1400" dirty="0" smtClean="0"/>
              <a:t>Jul – Sep 16</a:t>
            </a:r>
            <a:endParaRPr lang="en-GB" sz="1400" dirty="0"/>
          </a:p>
        </p:txBody>
      </p:sp>
      <p:sp>
        <p:nvSpPr>
          <p:cNvPr id="9" name="Rounded Rectangle 8"/>
          <p:cNvSpPr/>
          <p:nvPr/>
        </p:nvSpPr>
        <p:spPr>
          <a:xfrm>
            <a:off x="4759549" y="1545745"/>
            <a:ext cx="2895322" cy="11467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Steady state</a:t>
            </a:r>
          </a:p>
          <a:p>
            <a:pPr algn="ctr"/>
            <a:r>
              <a:rPr lang="en-GB" sz="1400" dirty="0" smtClean="0"/>
              <a:t>Oct 16 – Oct 17</a:t>
            </a:r>
            <a:endParaRPr lang="en-GB" sz="1400" dirty="0"/>
          </a:p>
        </p:txBody>
      </p:sp>
      <p:sp>
        <p:nvSpPr>
          <p:cNvPr id="5" name="Right Arrow 4"/>
          <p:cNvSpPr/>
          <p:nvPr/>
        </p:nvSpPr>
        <p:spPr>
          <a:xfrm>
            <a:off x="2765153" y="1941274"/>
            <a:ext cx="257279" cy="3557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>
            <a:off x="988094" y="2797251"/>
            <a:ext cx="3368973" cy="5976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Theory of Change and Customer Journey mapping, action research</a:t>
            </a:r>
            <a:endParaRPr lang="en-GB" sz="1600" dirty="0"/>
          </a:p>
        </p:txBody>
      </p:sp>
      <p:sp>
        <p:nvSpPr>
          <p:cNvPr id="12" name="Rounded Rectangle 11"/>
          <p:cNvSpPr/>
          <p:nvPr/>
        </p:nvSpPr>
        <p:spPr>
          <a:xfrm>
            <a:off x="968153" y="3546847"/>
            <a:ext cx="6777827" cy="3798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Analysis of management information data</a:t>
            </a:r>
            <a:endParaRPr lang="en-GB" dirty="0"/>
          </a:p>
        </p:txBody>
      </p:sp>
      <p:sp>
        <p:nvSpPr>
          <p:cNvPr id="13" name="Rounded Rectangle 12"/>
          <p:cNvSpPr/>
          <p:nvPr/>
        </p:nvSpPr>
        <p:spPr>
          <a:xfrm>
            <a:off x="4794422" y="2955357"/>
            <a:ext cx="2895319" cy="3978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Learning events</a:t>
            </a:r>
            <a:endParaRPr lang="en-GB" dirty="0"/>
          </a:p>
        </p:txBody>
      </p:sp>
      <p:sp>
        <p:nvSpPr>
          <p:cNvPr id="14" name="Rounded Rectangle 13"/>
          <p:cNvSpPr/>
          <p:nvPr/>
        </p:nvSpPr>
        <p:spPr>
          <a:xfrm>
            <a:off x="4787671" y="4149787"/>
            <a:ext cx="2895319" cy="15474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Evaluation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Online survey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Qualitative research with projects, employers, stakeholders, participants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Impact assessment and CBA</a:t>
            </a:r>
            <a:endParaRPr lang="en-GB" sz="1400" dirty="0"/>
          </a:p>
        </p:txBody>
      </p:sp>
      <p:sp>
        <p:nvSpPr>
          <p:cNvPr id="16" name="Right Arrow 15"/>
          <p:cNvSpPr/>
          <p:nvPr/>
        </p:nvSpPr>
        <p:spPr>
          <a:xfrm>
            <a:off x="4412132" y="1941274"/>
            <a:ext cx="257279" cy="3557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796" y="1406534"/>
            <a:ext cx="8351676" cy="2238490"/>
          </a:xfrm>
        </p:spPr>
        <p:txBody>
          <a:bodyPr>
            <a:noAutofit/>
          </a:bodyPr>
          <a:lstStyle/>
          <a:p>
            <a:r>
              <a:rPr lang="en-GB" sz="4800" b="1" dirty="0" smtClean="0">
                <a:solidFill>
                  <a:schemeClr val="bg1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Step-Up Achievements: Year 1</a:t>
            </a:r>
            <a:r>
              <a:rPr lang="en-GB" b="1" dirty="0" smtClean="0">
                <a:solidFill>
                  <a:schemeClr val="bg1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/>
            </a:r>
            <a:br>
              <a:rPr lang="en-GB" b="1" dirty="0" smtClean="0">
                <a:solidFill>
                  <a:schemeClr val="bg1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</a:br>
            <a:endParaRPr lang="en-GB" sz="3200" b="1" dirty="0">
              <a:solidFill>
                <a:schemeClr val="bg1"/>
              </a:solidFill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</p:txBody>
      </p:sp>
      <p:pic>
        <p:nvPicPr>
          <p:cNvPr id="1026" name="Picture 2" descr="C:\Users\tim.allan\AppData\Local\Microsoft\Windows\Temporary Internet Files\Content.Outlook\EKZ3YZW5\NIACE White 300dpi English.pn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5580112" y="5990843"/>
            <a:ext cx="2912139" cy="462493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395536" y="980728"/>
            <a:ext cx="828092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39552" y="5589240"/>
            <a:ext cx="828092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5609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im.allan\AppData\Local\Microsoft\Windows\Temporary Internet Files\Content.Outlook\EKZ3YZW5\NIACE White 300dpi English.pn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6700423" y="6200083"/>
            <a:ext cx="2048041" cy="325261"/>
          </a:xfrm>
          <a:prstGeom prst="rect">
            <a:avLst/>
          </a:prstGeom>
          <a:noFill/>
        </p:spPr>
      </p:pic>
      <p:cxnSp>
        <p:nvCxnSpPr>
          <p:cNvPr id="10" name="Straight Connector 9"/>
          <p:cNvCxnSpPr/>
          <p:nvPr/>
        </p:nvCxnSpPr>
        <p:spPr>
          <a:xfrm>
            <a:off x="467544" y="6021288"/>
            <a:ext cx="828092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67544" y="980728"/>
            <a:ext cx="76328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1772816"/>
            <a:ext cx="7704856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400" dirty="0"/>
              <a:t>287 people recruited to the programme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400" dirty="0"/>
              <a:t>A third male, two-thirds female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400" dirty="0"/>
              <a:t>Two fifths have dependant children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400" dirty="0"/>
              <a:t>Range of employment sectors: cleaning, hospitality, retail predominate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400" dirty="0" smtClean="0"/>
              <a:t>A mix of full- and part-time workers</a:t>
            </a:r>
            <a:endParaRPr lang="en-GB" sz="2400" dirty="0"/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400" dirty="0"/>
              <a:t>Average weekly </a:t>
            </a:r>
            <a:r>
              <a:rPr lang="en-GB" sz="2400" dirty="0" smtClean="0"/>
              <a:t>earnings: £219.58</a:t>
            </a:r>
            <a:endParaRPr lang="en-GB" sz="2400" dirty="0"/>
          </a:p>
          <a:p>
            <a:endParaRPr lang="en-GB" sz="2000" dirty="0"/>
          </a:p>
          <a:p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51520" y="584676"/>
            <a:ext cx="8712968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b="1" dirty="0" smtClean="0">
                <a:latin typeface="+mn-lt"/>
                <a:cs typeface="Arial" panose="020B0604020202020204" pitchFamily="34" charset="0"/>
              </a:rPr>
              <a:t>Step-Up participants</a:t>
            </a:r>
            <a:endParaRPr lang="en-GB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Arial Unicode MS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521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im.allan\AppData\Local\Microsoft\Windows\Temporary Internet Files\Content.Outlook\EKZ3YZW5\NIACE White 300dpi English.pn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6700423" y="6200083"/>
            <a:ext cx="2048041" cy="325261"/>
          </a:xfrm>
          <a:prstGeom prst="rect">
            <a:avLst/>
          </a:prstGeom>
          <a:noFill/>
        </p:spPr>
      </p:pic>
      <p:cxnSp>
        <p:nvCxnSpPr>
          <p:cNvPr id="10" name="Straight Connector 9"/>
          <p:cNvCxnSpPr/>
          <p:nvPr/>
        </p:nvCxnSpPr>
        <p:spPr>
          <a:xfrm>
            <a:off x="467544" y="6021288"/>
            <a:ext cx="828092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>
          <a:xfrm>
            <a:off x="395536" y="242"/>
            <a:ext cx="8748464" cy="12337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b="1" dirty="0" smtClean="0"/>
              <a:t>Step-Up services</a:t>
            </a:r>
            <a:endParaRPr lang="en-GB" b="1" dirty="0">
              <a:solidFill>
                <a:schemeClr val="tx1">
                  <a:lumMod val="75000"/>
                  <a:lumOff val="25000"/>
                </a:schemeClr>
              </a:solidFill>
              <a:latin typeface="Maven Pro" pitchFamily="2" charset="0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xmlns="" id="{00000000-0008-0000-0A00-000005000000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395536" y="1233982"/>
          <a:ext cx="8352928" cy="43225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96819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im.allan\AppData\Local\Microsoft\Windows\Temporary Internet Files\Content.Outlook\EKZ3YZW5\NIACE White 300dpi English.pn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6700423" y="6200083"/>
            <a:ext cx="2048041" cy="325261"/>
          </a:xfrm>
          <a:prstGeom prst="rect">
            <a:avLst/>
          </a:prstGeom>
          <a:noFill/>
        </p:spPr>
      </p:pic>
      <p:cxnSp>
        <p:nvCxnSpPr>
          <p:cNvPr id="10" name="Straight Connector 9"/>
          <p:cNvCxnSpPr/>
          <p:nvPr/>
        </p:nvCxnSpPr>
        <p:spPr>
          <a:xfrm>
            <a:off x="467544" y="6021288"/>
            <a:ext cx="828092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67544" y="980728"/>
            <a:ext cx="76328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1340768"/>
            <a:ext cx="77048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000" dirty="0"/>
          </a:p>
          <a:p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2995" y="197768"/>
            <a:ext cx="8229600" cy="1143000"/>
          </a:xfrm>
        </p:spPr>
        <p:txBody>
          <a:bodyPr/>
          <a:lstStyle/>
          <a:p>
            <a:pPr algn="l"/>
            <a:r>
              <a:rPr lang="en-GB" b="1" dirty="0" smtClean="0"/>
              <a:t>Programme outcomes</a:t>
            </a:r>
            <a:endParaRPr lang="en-GB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5657542"/>
            <a:ext cx="8003232" cy="5040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Note: There may be more than one outcome recorded per participant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1569009"/>
              </p:ext>
            </p:extLst>
          </p:nvPr>
        </p:nvGraphicFramePr>
        <p:xfrm>
          <a:off x="395536" y="1429915"/>
          <a:ext cx="7776864" cy="40572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86093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im.allan\AppData\Local\Microsoft\Windows\Temporary Internet Files\Content.Outlook\EKZ3YZW5\NIACE White 300dpi English.pn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6700423" y="6200083"/>
            <a:ext cx="2048041" cy="325261"/>
          </a:xfrm>
          <a:prstGeom prst="rect">
            <a:avLst/>
          </a:prstGeom>
          <a:noFill/>
        </p:spPr>
      </p:pic>
      <p:cxnSp>
        <p:nvCxnSpPr>
          <p:cNvPr id="10" name="Straight Connector 9"/>
          <p:cNvCxnSpPr/>
          <p:nvPr/>
        </p:nvCxnSpPr>
        <p:spPr>
          <a:xfrm>
            <a:off x="467544" y="6021288"/>
            <a:ext cx="828092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67544" y="980728"/>
            <a:ext cx="76328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1340768"/>
            <a:ext cx="77048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000" dirty="0"/>
          </a:p>
          <a:p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2995" y="197768"/>
            <a:ext cx="8229600" cy="1143000"/>
          </a:xfrm>
        </p:spPr>
        <p:txBody>
          <a:bodyPr/>
          <a:lstStyle/>
          <a:p>
            <a:pPr algn="l"/>
            <a:r>
              <a:rPr lang="en-GB" b="1" dirty="0" smtClean="0"/>
              <a:t>Wage increases</a:t>
            </a:r>
            <a:endParaRPr lang="en-GB" b="1" dirty="0"/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0512142"/>
              </p:ext>
            </p:extLst>
          </p:nvPr>
        </p:nvGraphicFramePr>
        <p:xfrm>
          <a:off x="143508" y="1211402"/>
          <a:ext cx="8316924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Rectangle 5"/>
          <p:cNvSpPr/>
          <p:nvPr/>
        </p:nvSpPr>
        <p:spPr>
          <a:xfrm>
            <a:off x="452995" y="4934227"/>
            <a:ext cx="815145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The average increase in hourly wage for participants that obtained: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 new job was 22.3%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An additional job was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10.9%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promotion or improved terms and conditions was 19.1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03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796" y="1406534"/>
            <a:ext cx="8351676" cy="2238490"/>
          </a:xfrm>
        </p:spPr>
        <p:txBody>
          <a:bodyPr>
            <a:noAutofit/>
          </a:bodyPr>
          <a:lstStyle/>
          <a:p>
            <a:r>
              <a:rPr lang="en-GB" sz="4800" b="1" dirty="0" smtClean="0">
                <a:solidFill>
                  <a:schemeClr val="bg1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Learning from Step-Up delivery</a:t>
            </a:r>
            <a:endParaRPr lang="en-GB" sz="4800" b="1" dirty="0">
              <a:solidFill>
                <a:schemeClr val="bg1"/>
              </a:solidFill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</p:txBody>
      </p:sp>
      <p:pic>
        <p:nvPicPr>
          <p:cNvPr id="1026" name="Picture 2" descr="C:\Users\tim.allan\AppData\Local\Microsoft\Windows\Temporary Internet Files\Content.Outlook\EKZ3YZW5\NIACE White 300dpi English.pn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5580112" y="5990843"/>
            <a:ext cx="2912139" cy="462493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395536" y="980728"/>
            <a:ext cx="828092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39552" y="5589240"/>
            <a:ext cx="828092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627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6653332" cy="540060"/>
          </a:xfrm>
        </p:spPr>
        <p:txBody>
          <a:bodyPr>
            <a:noAutofit/>
          </a:bodyPr>
          <a:lstStyle/>
          <a:p>
            <a:pPr algn="l"/>
            <a:r>
              <a:rPr lang="en-GB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Recruitment</a:t>
            </a:r>
            <a:endParaRPr lang="en-GB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</p:txBody>
      </p:sp>
      <p:pic>
        <p:nvPicPr>
          <p:cNvPr id="1026" name="Picture 2" descr="C:\Users\tim.allan\AppData\Local\Microsoft\Windows\Temporary Internet Files\Content.Outlook\EKZ3YZW5\NIACE White 300dpi English.pn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6700423" y="6200083"/>
            <a:ext cx="2048041" cy="325261"/>
          </a:xfrm>
          <a:prstGeom prst="rect">
            <a:avLst/>
          </a:prstGeom>
          <a:noFill/>
        </p:spPr>
      </p:pic>
      <p:cxnSp>
        <p:nvCxnSpPr>
          <p:cNvPr id="10" name="Straight Connector 9"/>
          <p:cNvCxnSpPr/>
          <p:nvPr/>
        </p:nvCxnSpPr>
        <p:spPr>
          <a:xfrm>
            <a:off x="467544" y="6021288"/>
            <a:ext cx="828092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57467" y="1562161"/>
            <a:ext cx="7848872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Recruiting working participants presented new challenges and required new approaches</a:t>
            </a:r>
          </a:p>
          <a:p>
            <a:pPr lvl="1">
              <a:spcBef>
                <a:spcPts val="300"/>
              </a:spcBef>
            </a:pPr>
            <a:r>
              <a:rPr lang="en-GB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Successful approaches:</a:t>
            </a:r>
          </a:p>
          <a:p>
            <a:pPr marL="1028700" lvl="1" indent="-5715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A whole service support offer / ‘no wrong doors’ approach</a:t>
            </a:r>
          </a:p>
          <a:p>
            <a:pPr marL="1028700" lvl="1" indent="-5715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Working with partners that offered into-work support</a:t>
            </a:r>
          </a:p>
          <a:p>
            <a:pPr marL="1028700" lvl="1" indent="-5715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Strong local networks and community presence</a:t>
            </a:r>
          </a:p>
          <a:p>
            <a:pPr marL="1028700" lvl="1" indent="-5715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Welcoming environment and person-centred advisers</a:t>
            </a:r>
          </a:p>
          <a:p>
            <a:pPr marL="571500" lvl="0" indent="-5715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The concept of support for in-work progression is novel and requires clear and simple messaging</a:t>
            </a:r>
          </a:p>
          <a:p>
            <a:pPr marL="1028700" lvl="1" indent="-5715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Messaging focused on change and tangible outcomes</a:t>
            </a:r>
          </a:p>
          <a:p>
            <a:pPr marL="1028700" lvl="1" indent="-5715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Avoiding jargon</a:t>
            </a:r>
          </a:p>
          <a:p>
            <a:pPr marL="1028700" lvl="1" indent="-5715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Holistic support offer – ‘career progression’ not an immediate draw</a:t>
            </a:r>
          </a:p>
          <a:p>
            <a:pPr marL="1028700" lvl="1" indent="-5715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Emphasis on 1:1 coaching – personalised support</a:t>
            </a:r>
          </a:p>
        </p:txBody>
      </p:sp>
    </p:spTree>
    <p:extLst>
      <p:ext uri="{BB962C8B-B14F-4D97-AF65-F5344CB8AC3E}">
        <p14:creationId xmlns:p14="http://schemas.microsoft.com/office/powerpoint/2010/main" val="347331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1405</TotalTime>
  <Words>505</Words>
  <Application>Microsoft Office PowerPoint</Application>
  <PresentationFormat>On-screen Show (4:3)</PresentationFormat>
  <Paragraphs>109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Step-Up Learning Event  Evaluation and learning from the first year</vt:lpstr>
      <vt:lpstr>Step-Up evaluation</vt:lpstr>
      <vt:lpstr>Step-Up Achievements: Year 1 </vt:lpstr>
      <vt:lpstr>PowerPoint Presentation</vt:lpstr>
      <vt:lpstr>PowerPoint Presentation</vt:lpstr>
      <vt:lpstr>Programme outcomes</vt:lpstr>
      <vt:lpstr>Wage increases</vt:lpstr>
      <vt:lpstr>Learning from Step-Up delivery</vt:lpstr>
      <vt:lpstr>Recruitment</vt:lpstr>
      <vt:lpstr>Delivering support</vt:lpstr>
      <vt:lpstr>Achieving outcomes</vt:lpstr>
      <vt:lpstr>Questions, comments 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tim.allan</dc:creator>
  <cp:lastModifiedBy>Teresa Priest</cp:lastModifiedBy>
  <cp:revision>134</cp:revision>
  <cp:lastPrinted>2016-11-08T21:41:03Z</cp:lastPrinted>
  <dcterms:created xsi:type="dcterms:W3CDTF">2014-06-27T11:14:15Z</dcterms:created>
  <dcterms:modified xsi:type="dcterms:W3CDTF">2016-11-14T16:09:01Z</dcterms:modified>
</cp:coreProperties>
</file>